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56"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421474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314421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266494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254335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128730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8BDFD2D-62FF-4D80-8001-74BD988AB3EF}" type="datetimeFigureOut">
              <a:rPr lang="en-US" smtClean="0"/>
              <a:t>4/11/2018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409605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8BDFD2D-62FF-4D80-8001-74BD988AB3EF}" type="datetimeFigureOut">
              <a:rPr lang="en-US" smtClean="0"/>
              <a:t>4/11/2018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116901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8BDFD2D-62FF-4D80-8001-74BD988AB3EF}" type="datetimeFigureOut">
              <a:rPr lang="en-US" smtClean="0"/>
              <a:t>4/11/2018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339947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BDFD2D-62FF-4D80-8001-74BD988AB3EF}" type="datetimeFigureOut">
              <a:rPr lang="en-US" smtClean="0"/>
              <a:t>4/11/2018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78696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BDFD2D-62FF-4D80-8001-74BD988AB3EF}" type="datetimeFigureOut">
              <a:rPr lang="en-US" smtClean="0"/>
              <a:t>4/11/2018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50895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BDFD2D-62FF-4D80-8001-74BD988AB3EF}" type="datetimeFigureOut">
              <a:rPr lang="en-US" smtClean="0"/>
              <a:t>4/11/2018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DE59FD9-6D30-4024-9D7F-58C9745EC0C4}" type="slidenum">
              <a:rPr lang="en-US" smtClean="0"/>
              <a:t>‹#›</a:t>
            </a:fld>
            <a:endParaRPr lang="en-US"/>
          </a:p>
        </p:txBody>
      </p:sp>
    </p:spTree>
    <p:extLst>
      <p:ext uri="{BB962C8B-B14F-4D97-AF65-F5344CB8AC3E}">
        <p14:creationId xmlns:p14="http://schemas.microsoft.com/office/powerpoint/2010/main" val="199666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DFD2D-62FF-4D80-8001-74BD988AB3EF}" type="datetimeFigureOut">
              <a:rPr lang="en-US" smtClean="0"/>
              <a:t>4/11/2018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59FD9-6D30-4024-9D7F-58C9745EC0C4}" type="slidenum">
              <a:rPr lang="en-US" smtClean="0"/>
              <a:t>‹#›</a:t>
            </a:fld>
            <a:endParaRPr lang="en-US"/>
          </a:p>
        </p:txBody>
      </p:sp>
    </p:spTree>
    <p:extLst>
      <p:ext uri="{BB962C8B-B14F-4D97-AF65-F5344CB8AC3E}">
        <p14:creationId xmlns:p14="http://schemas.microsoft.com/office/powerpoint/2010/main" val="318917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Angiotensin_I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algn="ctr">
              <a:defRPr/>
            </a:pPr>
            <a:r>
              <a:rPr lang="en-US" sz="5400" b="1" kern="0" cap="all" dirty="0">
                <a:solidFill>
                  <a:srgbClr val="FF0000"/>
                </a:solidFill>
                <a:latin typeface="Franklin Gothic Book"/>
              </a:rPr>
              <a:t>Pathophysiology</a:t>
            </a:r>
          </a:p>
          <a:p>
            <a:pPr algn="ctr">
              <a:defRPr/>
            </a:pPr>
            <a:endParaRPr lang="en-US" sz="5400" b="1" kern="0" cap="all" dirty="0">
              <a:solidFill>
                <a:srgbClr val="FF0000"/>
              </a:solidFill>
              <a:latin typeface="Franklin Gothic Book"/>
            </a:endParaRPr>
          </a:p>
          <a:p>
            <a:pPr algn="ctr">
              <a:defRPr/>
            </a:pPr>
            <a:r>
              <a:rPr lang="en-US" sz="4800" kern="0" dirty="0" err="1">
                <a:solidFill>
                  <a:srgbClr val="FFFFFF"/>
                </a:solidFill>
                <a:latin typeface="Times New Roman" panose="02020603050405020304" pitchFamily="18" charset="0"/>
                <a:cs typeface="Times New Roman" panose="02020603050405020304" pitchFamily="18" charset="0"/>
              </a:rPr>
              <a:t>Dr.Wasfi</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Dhahir</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Abid</a:t>
            </a:r>
            <a:r>
              <a:rPr lang="en-US" sz="4800" kern="0" dirty="0">
                <a:solidFill>
                  <a:srgbClr val="FFFFFF"/>
                </a:solidFill>
                <a:latin typeface="Times New Roman" panose="02020603050405020304" pitchFamily="18" charset="0"/>
                <a:cs typeface="Times New Roman" panose="02020603050405020304" pitchFamily="18" charset="0"/>
              </a:rPr>
              <a:t> Ali</a:t>
            </a:r>
          </a:p>
          <a:p>
            <a:pPr algn="ctr">
              <a:defRPr/>
            </a:pPr>
            <a:endParaRPr lang="en-US" sz="4800" kern="0" dirty="0">
              <a:solidFill>
                <a:srgbClr val="FFFFFF"/>
              </a:solidFill>
              <a:latin typeface="Times New Roman" panose="02020603050405020304" pitchFamily="18" charset="0"/>
              <a:cs typeface="Times New Roman" panose="02020603050405020304" pitchFamily="18" charset="0"/>
            </a:endParaRP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Department of medical sciences –College of Nursing –</a:t>
            </a: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University of Basrah  </a:t>
            </a:r>
          </a:p>
        </p:txBody>
      </p:sp>
    </p:spTree>
    <p:extLst>
      <p:ext uri="{BB962C8B-B14F-4D97-AF65-F5344CB8AC3E}">
        <p14:creationId xmlns:p14="http://schemas.microsoft.com/office/powerpoint/2010/main" val="168554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7200" b="1" dirty="0" smtClean="0">
                <a:latin typeface="Times New Roman" panose="02020603050405020304" pitchFamily="18" charset="0"/>
                <a:cs typeface="Times New Roman" panose="02020603050405020304" pitchFamily="18" charset="0"/>
              </a:rPr>
              <a:t>Blood regulation</a:t>
            </a:r>
            <a:endParaRPr lang="en-U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35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927" y="6927"/>
            <a:ext cx="9144000" cy="1143000"/>
          </a:xfrm>
        </p:spPr>
        <p:style>
          <a:lnRef idx="3">
            <a:schemeClr val="lt1"/>
          </a:lnRef>
          <a:fillRef idx="1">
            <a:schemeClr val="accent1"/>
          </a:fillRef>
          <a:effectRef idx="1">
            <a:schemeClr val="accent1"/>
          </a:effectRef>
          <a:fontRef idx="minor">
            <a:schemeClr val="lt1"/>
          </a:fontRef>
        </p:style>
        <p:txBody>
          <a:bodyPr/>
          <a:lstStyle/>
          <a:p>
            <a:r>
              <a:rPr lang="en-US" b="1" dirty="0" smtClean="0">
                <a:latin typeface="Times New Roman" panose="02020603050405020304" pitchFamily="18" charset="0"/>
                <a:cs typeface="Times New Roman" panose="02020603050405020304" pitchFamily="18" charset="0"/>
              </a:rPr>
              <a:t>Blood pressure </a:t>
            </a:r>
            <a:endParaRPr lang="en-US" b="1" dirty="0">
              <a:latin typeface="Times New Roman" panose="02020603050405020304" pitchFamily="18" charset="0"/>
              <a:cs typeface="Times New Roman" panose="02020603050405020304" pitchFamily="18" charset="0"/>
            </a:endParaRPr>
          </a:p>
        </p:txBody>
      </p:sp>
      <p:sp>
        <p:nvSpPr>
          <p:cNvPr id="5" name="عنصر نائب للمحتوى 4"/>
          <p:cNvSpPr>
            <a:spLocks noGrp="1"/>
          </p:cNvSpPr>
          <p:nvPr>
            <p:ph idx="1"/>
          </p:nvPr>
        </p:nvSpPr>
        <p:spPr>
          <a:xfrm>
            <a:off x="0" y="1219200"/>
            <a:ext cx="9144000" cy="5638800"/>
          </a:xfrm>
        </p:spPr>
        <p:style>
          <a:lnRef idx="1">
            <a:schemeClr val="accent3"/>
          </a:lnRef>
          <a:fillRef idx="2">
            <a:schemeClr val="accent3"/>
          </a:fillRef>
          <a:effectRef idx="1">
            <a:schemeClr val="accent3"/>
          </a:effectRef>
          <a:fontRef idx="minor">
            <a:schemeClr val="dk1"/>
          </a:fontRef>
        </p:style>
        <p:txBody>
          <a:bodyPr>
            <a:normAutofit/>
          </a:bodyPr>
          <a:lstStyle/>
          <a:p>
            <a:pPr marL="0" marR="0" algn="just">
              <a:lnSpc>
                <a:spcPct val="115000"/>
              </a:lnSpc>
              <a:spcBef>
                <a:spcPts val="0"/>
              </a:spcBef>
              <a:spcAft>
                <a:spcPts val="1000"/>
              </a:spcAft>
            </a:pPr>
            <a:r>
              <a:rPr lang="en-US" b="1" dirty="0" smtClean="0">
                <a:effectLst/>
                <a:latin typeface="Times New Roman"/>
                <a:ea typeface="Calibri"/>
                <a:cs typeface="Arial"/>
              </a:rPr>
              <a:t>Blood pressure (BP)  define as </a:t>
            </a:r>
            <a:r>
              <a:rPr lang="en-US" b="1" dirty="0" smtClean="0">
                <a:solidFill>
                  <a:srgbClr val="FF0000"/>
                </a:solidFill>
                <a:effectLst/>
                <a:latin typeface="Times New Roman"/>
                <a:ea typeface="Calibri"/>
                <a:cs typeface="Arial"/>
              </a:rPr>
              <a:t>the pressure </a:t>
            </a:r>
            <a:r>
              <a:rPr lang="en-US" b="1" dirty="0" smtClean="0">
                <a:effectLst/>
                <a:latin typeface="Times New Roman"/>
                <a:ea typeface="Calibri"/>
                <a:cs typeface="Arial"/>
              </a:rPr>
              <a:t>of circulating  blood  on </a:t>
            </a:r>
            <a:r>
              <a:rPr lang="en-US" b="1" dirty="0" smtClean="0">
                <a:solidFill>
                  <a:srgbClr val="92D050"/>
                </a:solidFill>
                <a:effectLst/>
                <a:latin typeface="Times New Roman"/>
                <a:ea typeface="Calibri"/>
                <a:cs typeface="Arial"/>
              </a:rPr>
              <a:t>the walls of  blood vessels</a:t>
            </a:r>
          </a:p>
          <a:p>
            <a:pPr marL="0" marR="0" algn="just">
              <a:lnSpc>
                <a:spcPct val="115000"/>
              </a:lnSpc>
              <a:spcBef>
                <a:spcPts val="0"/>
              </a:spcBef>
              <a:spcAft>
                <a:spcPts val="1000"/>
              </a:spcAft>
            </a:pPr>
            <a:r>
              <a:rPr lang="en-US" b="1" dirty="0" smtClean="0">
                <a:effectLst/>
                <a:latin typeface="Times New Roman"/>
                <a:ea typeface="Calibri"/>
                <a:cs typeface="Arial"/>
              </a:rPr>
              <a:t>Blood pressure </a:t>
            </a:r>
            <a:r>
              <a:rPr lang="en-US" dirty="0" smtClean="0">
                <a:effectLst/>
                <a:latin typeface="Times New Roman"/>
                <a:ea typeface="Calibri"/>
                <a:cs typeface="Arial"/>
              </a:rPr>
              <a:t>is one of the v</a:t>
            </a:r>
            <a:r>
              <a:rPr lang="en-US" b="1" dirty="0" smtClean="0">
                <a:effectLst/>
                <a:latin typeface="Times New Roman"/>
                <a:ea typeface="Calibri"/>
                <a:cs typeface="Arial"/>
              </a:rPr>
              <a:t>ital signs</a:t>
            </a:r>
            <a:r>
              <a:rPr lang="en-US" dirty="0" smtClean="0">
                <a:effectLst/>
                <a:latin typeface="Times New Roman"/>
                <a:ea typeface="Calibri"/>
                <a:cs typeface="Arial"/>
              </a:rPr>
              <a:t>, along with </a:t>
            </a:r>
            <a:r>
              <a:rPr lang="en-US" b="1" dirty="0" smtClean="0">
                <a:solidFill>
                  <a:srgbClr val="FF0000"/>
                </a:solidFill>
                <a:effectLst/>
                <a:latin typeface="Times New Roman"/>
                <a:ea typeface="Calibri"/>
                <a:cs typeface="Arial"/>
              </a:rPr>
              <a:t>respiratory </a:t>
            </a:r>
            <a:r>
              <a:rPr lang="en-US" b="1" dirty="0" err="1" smtClean="0">
                <a:solidFill>
                  <a:srgbClr val="FF0000"/>
                </a:solidFill>
                <a:effectLst/>
                <a:latin typeface="Times New Roman"/>
                <a:ea typeface="Calibri"/>
                <a:cs typeface="Arial"/>
              </a:rPr>
              <a:t>rate,</a:t>
            </a:r>
            <a:r>
              <a:rPr lang="en-US" b="1" dirty="0" err="1" smtClean="0">
                <a:solidFill>
                  <a:srgbClr val="00B0F0"/>
                </a:solidFill>
                <a:effectLst/>
                <a:latin typeface="Times New Roman"/>
                <a:ea typeface="Calibri"/>
                <a:cs typeface="Arial"/>
              </a:rPr>
              <a:t>heart</a:t>
            </a:r>
            <a:r>
              <a:rPr lang="en-US" b="1" dirty="0" smtClean="0">
                <a:solidFill>
                  <a:srgbClr val="00B0F0"/>
                </a:solidFill>
                <a:effectLst/>
                <a:latin typeface="Times New Roman"/>
                <a:ea typeface="Calibri"/>
                <a:cs typeface="Arial"/>
              </a:rPr>
              <a:t> rate  </a:t>
            </a:r>
            <a:r>
              <a:rPr lang="en-US" dirty="0" smtClean="0">
                <a:effectLst/>
                <a:latin typeface="Times New Roman"/>
                <a:ea typeface="Calibri"/>
                <a:cs typeface="Arial"/>
              </a:rPr>
              <a:t>, </a:t>
            </a:r>
            <a:r>
              <a:rPr lang="en-US" b="1" dirty="0" smtClean="0">
                <a:solidFill>
                  <a:srgbClr val="00B050"/>
                </a:solidFill>
                <a:effectLst/>
                <a:latin typeface="Times New Roman"/>
                <a:ea typeface="Calibri"/>
                <a:cs typeface="Arial"/>
              </a:rPr>
              <a:t>oxygen saturation </a:t>
            </a:r>
            <a:r>
              <a:rPr lang="en-US" dirty="0" smtClean="0">
                <a:effectLst/>
                <a:latin typeface="Times New Roman"/>
                <a:ea typeface="Calibri"/>
                <a:cs typeface="Arial"/>
              </a:rPr>
              <a:t>and </a:t>
            </a:r>
            <a:r>
              <a:rPr lang="en-US" b="1" dirty="0" smtClean="0">
                <a:solidFill>
                  <a:schemeClr val="accent1"/>
                </a:solidFill>
                <a:effectLst/>
                <a:latin typeface="Times New Roman"/>
                <a:ea typeface="Calibri"/>
                <a:cs typeface="Arial"/>
              </a:rPr>
              <a:t>body temperature </a:t>
            </a:r>
            <a:r>
              <a:rPr lang="en-US" dirty="0" smtClean="0">
                <a:effectLst/>
                <a:latin typeface="Times New Roman"/>
                <a:ea typeface="Calibri"/>
                <a:cs typeface="Arial"/>
              </a:rPr>
              <a:t>. </a:t>
            </a:r>
          </a:p>
          <a:p>
            <a:pPr marL="0" marR="0" algn="just">
              <a:lnSpc>
                <a:spcPct val="115000"/>
              </a:lnSpc>
              <a:spcBef>
                <a:spcPts val="0"/>
              </a:spcBef>
              <a:spcAft>
                <a:spcPts val="1000"/>
              </a:spcAft>
            </a:pPr>
            <a:r>
              <a:rPr lang="en-US" dirty="0" smtClean="0">
                <a:effectLst/>
                <a:latin typeface="Times New Roman"/>
                <a:ea typeface="Calibri"/>
                <a:cs typeface="Arial"/>
              </a:rPr>
              <a:t>Normal resting blood pressure in an  adult is approximately</a:t>
            </a:r>
            <a:r>
              <a:rPr lang="en-US" b="1" dirty="0" smtClean="0">
                <a:effectLst/>
                <a:latin typeface="Times New Roman"/>
                <a:ea typeface="Calibri"/>
                <a:cs typeface="Arial"/>
              </a:rPr>
              <a:t> </a:t>
            </a:r>
            <a:r>
              <a:rPr lang="en-US" b="1" dirty="0" smtClean="0">
                <a:solidFill>
                  <a:srgbClr val="FF0000"/>
                </a:solidFill>
                <a:effectLst/>
                <a:latin typeface="Times New Roman"/>
                <a:ea typeface="Calibri"/>
                <a:cs typeface="Arial"/>
              </a:rPr>
              <a:t>120 millimeters </a:t>
            </a:r>
            <a:r>
              <a:rPr lang="en-US" b="1" dirty="0" smtClean="0">
                <a:effectLst/>
                <a:latin typeface="Times New Roman"/>
                <a:ea typeface="Calibri"/>
                <a:cs typeface="Arial"/>
              </a:rPr>
              <a:t>of mercury systolic, and </a:t>
            </a:r>
            <a:r>
              <a:rPr lang="en-US" b="1" dirty="0" smtClean="0">
                <a:solidFill>
                  <a:srgbClr val="FF0000"/>
                </a:solidFill>
                <a:effectLst/>
                <a:latin typeface="Times New Roman"/>
                <a:ea typeface="Calibri"/>
                <a:cs typeface="Arial"/>
              </a:rPr>
              <a:t>80 millimeters </a:t>
            </a:r>
            <a:r>
              <a:rPr lang="en-US" b="1" dirty="0" smtClean="0">
                <a:effectLst/>
                <a:latin typeface="Times New Roman"/>
                <a:ea typeface="Calibri"/>
                <a:cs typeface="Arial"/>
              </a:rPr>
              <a:t>of mercury  diastolic, </a:t>
            </a:r>
            <a:r>
              <a:rPr lang="en-US" b="1" dirty="0" smtClean="0">
                <a:solidFill>
                  <a:schemeClr val="accent1"/>
                </a:solidFill>
                <a:effectLst/>
                <a:latin typeface="Times New Roman"/>
                <a:ea typeface="Calibri"/>
                <a:cs typeface="Arial"/>
              </a:rPr>
              <a:t>abbreviated "120/80 mmHg</a:t>
            </a:r>
            <a:r>
              <a:rPr lang="en-US" b="1"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285745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3">
            <a:schemeClr val="lt1"/>
          </a:lnRef>
          <a:fillRef idx="1">
            <a:schemeClr val="accent1"/>
          </a:fillRef>
          <a:effectRef idx="1">
            <a:schemeClr val="accent1"/>
          </a:effectRef>
          <a:fontRef idx="minor">
            <a:schemeClr val="lt1"/>
          </a:fontRef>
        </p:style>
        <p:txBody>
          <a:bodyPr/>
          <a:lstStyle/>
          <a:p>
            <a:r>
              <a:rPr lang="en-US" b="1" dirty="0" smtClean="0">
                <a:solidFill>
                  <a:schemeClr val="bg1"/>
                </a:solidFill>
                <a:latin typeface="Times New Roman" panose="02020603050405020304" pitchFamily="18" charset="0"/>
                <a:cs typeface="Times New Roman" panose="02020603050405020304" pitchFamily="18" charset="0"/>
              </a:rPr>
              <a:t>hypotension&amp;</a:t>
            </a:r>
            <a:r>
              <a:rPr lang="en-US" b="1" dirty="0">
                <a:solidFill>
                  <a:schemeClr val="bg1"/>
                </a:solidFill>
                <a:latin typeface="Times New Roman" panose="02020603050405020304" pitchFamily="18" charset="0"/>
                <a:cs typeface="Times New Roman" panose="02020603050405020304" pitchFamily="18" charset="0"/>
              </a:rPr>
              <a:t> Hypertension</a:t>
            </a:r>
          </a:p>
        </p:txBody>
      </p:sp>
      <p:sp>
        <p:nvSpPr>
          <p:cNvPr id="3" name="عنصر نائب للمحتوى 2"/>
          <p:cNvSpPr>
            <a:spLocks noGrp="1"/>
          </p:cNvSpPr>
          <p:nvPr>
            <p:ph idx="1"/>
          </p:nvPr>
        </p:nvSpPr>
        <p:spPr>
          <a:xfrm>
            <a:off x="0" y="1447800"/>
            <a:ext cx="9067800" cy="5410200"/>
          </a:xfrm>
        </p:spPr>
        <p:txBody>
          <a:bodyPr>
            <a:normAutofit fontScale="92500" lnSpcReduction="20000"/>
          </a:bodyPr>
          <a:lstStyle/>
          <a:p>
            <a:pPr marL="0" marR="0">
              <a:lnSpc>
                <a:spcPct val="115000"/>
              </a:lnSpc>
              <a:spcBef>
                <a:spcPts val="0"/>
              </a:spcBef>
              <a:spcAft>
                <a:spcPts val="1000"/>
              </a:spcAft>
            </a:pPr>
            <a:r>
              <a:rPr lang="en-US" b="1" dirty="0" smtClean="0">
                <a:effectLst/>
                <a:latin typeface="Times New Roman"/>
                <a:ea typeface="Calibri"/>
                <a:cs typeface="Arial"/>
              </a:rPr>
              <a:t>Blood pressure that is </a:t>
            </a:r>
            <a:r>
              <a:rPr lang="en-US" b="1" dirty="0" smtClean="0">
                <a:solidFill>
                  <a:srgbClr val="C00000"/>
                </a:solidFill>
                <a:effectLst/>
                <a:latin typeface="Times New Roman"/>
                <a:ea typeface="Calibri"/>
                <a:cs typeface="Arial"/>
              </a:rPr>
              <a:t>low</a:t>
            </a:r>
            <a:r>
              <a:rPr lang="en-US" b="1" dirty="0" smtClean="0">
                <a:effectLst/>
                <a:latin typeface="Times New Roman"/>
                <a:ea typeface="Calibri"/>
                <a:cs typeface="Arial"/>
              </a:rPr>
              <a:t> due to disease state   is called </a:t>
            </a:r>
            <a:r>
              <a:rPr lang="en-US" b="1" dirty="0" smtClean="0">
                <a:solidFill>
                  <a:schemeClr val="accent5"/>
                </a:solidFill>
                <a:effectLst/>
                <a:latin typeface="Times New Roman"/>
                <a:ea typeface="Calibri"/>
                <a:cs typeface="Arial"/>
              </a:rPr>
              <a:t>hypotension</a:t>
            </a:r>
            <a:r>
              <a:rPr lang="en-US" b="1" dirty="0" smtClean="0">
                <a:effectLst/>
                <a:latin typeface="Times New Roman"/>
                <a:ea typeface="Calibri"/>
                <a:cs typeface="Arial"/>
              </a:rPr>
              <a:t>, and pressure that is consistently </a:t>
            </a:r>
            <a:r>
              <a:rPr lang="en-US" b="1" dirty="0" smtClean="0">
                <a:solidFill>
                  <a:srgbClr val="FF0000"/>
                </a:solidFill>
                <a:effectLst/>
                <a:latin typeface="Times New Roman"/>
                <a:ea typeface="Calibri"/>
                <a:cs typeface="Arial"/>
              </a:rPr>
              <a:t>high</a:t>
            </a:r>
            <a:r>
              <a:rPr lang="en-US" b="1" dirty="0" smtClean="0">
                <a:effectLst/>
                <a:latin typeface="Times New Roman"/>
                <a:ea typeface="Calibri"/>
                <a:cs typeface="Arial"/>
              </a:rPr>
              <a:t> is  </a:t>
            </a:r>
            <a:r>
              <a:rPr lang="en-US" b="1" dirty="0" smtClean="0">
                <a:solidFill>
                  <a:schemeClr val="tx2"/>
                </a:solidFill>
                <a:effectLst/>
                <a:latin typeface="Times New Roman"/>
                <a:ea typeface="Calibri"/>
                <a:cs typeface="Arial"/>
              </a:rPr>
              <a:t>hypertension</a:t>
            </a:r>
            <a:r>
              <a:rPr lang="en-US" b="1" dirty="0" smtClean="0">
                <a:effectLst/>
                <a:latin typeface="Times New Roman"/>
                <a:ea typeface="Calibri"/>
                <a:cs typeface="Arial"/>
              </a:rPr>
              <a:t>. </a:t>
            </a:r>
          </a:p>
          <a:p>
            <a:pPr marL="0" marR="0">
              <a:lnSpc>
                <a:spcPct val="115000"/>
              </a:lnSpc>
              <a:spcBef>
                <a:spcPts val="0"/>
              </a:spcBef>
              <a:spcAft>
                <a:spcPts val="1000"/>
              </a:spcAft>
            </a:pPr>
            <a:r>
              <a:rPr lang="en-US" b="1" dirty="0" smtClean="0">
                <a:effectLst/>
                <a:latin typeface="Times New Roman"/>
                <a:ea typeface="Calibri"/>
                <a:cs typeface="Arial"/>
              </a:rPr>
              <a:t>Both have many causes. and may be of sudden onset or of long duration. </a:t>
            </a:r>
            <a:r>
              <a:rPr lang="en-US" b="1" dirty="0" smtClean="0">
                <a:solidFill>
                  <a:srgbClr val="FF0000"/>
                </a:solidFill>
                <a:effectLst/>
                <a:latin typeface="Times New Roman"/>
                <a:ea typeface="Calibri"/>
                <a:cs typeface="Arial"/>
              </a:rPr>
              <a:t>Long-term</a:t>
            </a:r>
            <a:r>
              <a:rPr lang="en-US" b="1" dirty="0" smtClean="0">
                <a:effectLst/>
                <a:latin typeface="Times New Roman"/>
                <a:ea typeface="Calibri"/>
                <a:cs typeface="Arial"/>
              </a:rPr>
              <a:t> hypertension is a risk factor for many diseases, including </a:t>
            </a:r>
            <a:r>
              <a:rPr lang="en-US" b="1" dirty="0" smtClean="0">
                <a:solidFill>
                  <a:srgbClr val="00B050"/>
                </a:solidFill>
                <a:effectLst/>
                <a:latin typeface="Times New Roman"/>
                <a:ea typeface="Calibri"/>
                <a:cs typeface="Arial"/>
              </a:rPr>
              <a:t>heart disease ,</a:t>
            </a:r>
            <a:r>
              <a:rPr lang="en-US" b="1" dirty="0" err="1" smtClean="0">
                <a:solidFill>
                  <a:srgbClr val="00B050"/>
                </a:solidFill>
                <a:effectLst/>
                <a:latin typeface="Times New Roman"/>
                <a:ea typeface="Calibri"/>
                <a:cs typeface="Arial"/>
              </a:rPr>
              <a:t>strok</a:t>
            </a:r>
            <a:r>
              <a:rPr lang="en-US" b="1" dirty="0" smtClean="0">
                <a:solidFill>
                  <a:srgbClr val="00B050"/>
                </a:solidFill>
                <a:effectLst/>
                <a:latin typeface="Times New Roman"/>
                <a:ea typeface="Calibri"/>
                <a:cs typeface="Arial"/>
              </a:rPr>
              <a:t> and kidney failure. </a:t>
            </a:r>
          </a:p>
          <a:p>
            <a:pPr marL="0" marR="0">
              <a:lnSpc>
                <a:spcPct val="115000"/>
              </a:lnSpc>
              <a:spcBef>
                <a:spcPts val="0"/>
              </a:spcBef>
              <a:spcAft>
                <a:spcPts val="1000"/>
              </a:spcAft>
            </a:pPr>
            <a:r>
              <a:rPr lang="en-US" b="1" dirty="0" smtClean="0">
                <a:effectLst/>
                <a:latin typeface="Times New Roman"/>
                <a:ea typeface="Calibri"/>
                <a:cs typeface="Arial"/>
              </a:rPr>
              <a:t>Long-term hypertension is more common than long term hypotension and often goes undetected because of infrequent monitoring and the absence of symptoms.</a:t>
            </a:r>
            <a:endParaRPr lang="en-US" sz="2400" dirty="0">
              <a:ea typeface="Calibri"/>
              <a:cs typeface="Arial"/>
            </a:endParaRPr>
          </a:p>
          <a:p>
            <a:endParaRPr lang="en-US" dirty="0"/>
          </a:p>
        </p:txBody>
      </p:sp>
    </p:spTree>
    <p:extLst>
      <p:ext uri="{BB962C8B-B14F-4D97-AF65-F5344CB8AC3E}">
        <p14:creationId xmlns:p14="http://schemas.microsoft.com/office/powerpoint/2010/main" val="171572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3">
            <a:schemeClr val="lt1"/>
          </a:lnRef>
          <a:fillRef idx="1">
            <a:schemeClr val="accent1"/>
          </a:fillRef>
          <a:effectRef idx="1">
            <a:schemeClr val="accent1"/>
          </a:effectRef>
          <a:fontRef idx="minor">
            <a:schemeClr val="lt1"/>
          </a:fontRef>
        </p:style>
        <p:txBody>
          <a:bodyPr>
            <a:normAutofit fontScale="90000"/>
          </a:bodyPr>
          <a:lstStyle/>
          <a:p>
            <a:pPr marL="0" marR="0">
              <a:lnSpc>
                <a:spcPct val="115000"/>
              </a:lnSpc>
              <a:spcBef>
                <a:spcPts val="360"/>
              </a:spcBef>
              <a:spcAft>
                <a:spcPts val="0"/>
              </a:spcAft>
            </a:pPr>
            <a:r>
              <a:rPr lang="en-US" b="1" dirty="0" smtClean="0">
                <a:effectLst/>
                <a:latin typeface="Times New Roman"/>
                <a:ea typeface="Times New Roman"/>
                <a:cs typeface="Arial"/>
              </a:rPr>
              <a:t/>
            </a:r>
            <a:br>
              <a:rPr lang="en-US" b="1" dirty="0" smtClean="0">
                <a:effectLst/>
                <a:latin typeface="Times New Roman"/>
                <a:ea typeface="Times New Roman"/>
                <a:cs typeface="Arial"/>
              </a:rPr>
            </a:br>
            <a:r>
              <a:rPr lang="en-US" b="1" dirty="0" smtClean="0">
                <a:effectLst/>
                <a:latin typeface="Times New Roman"/>
                <a:ea typeface="Times New Roman"/>
                <a:cs typeface="Arial"/>
              </a:rPr>
              <a:t>Mean arterial pressure</a:t>
            </a:r>
            <a:r>
              <a:rPr lang="en-US" sz="2400" dirty="0">
                <a:ea typeface="Calibri"/>
                <a:cs typeface="Arial"/>
              </a:rPr>
              <a:t/>
            </a:r>
            <a:br>
              <a:rPr lang="en-US" sz="2400" dirty="0">
                <a:ea typeface="Calibri"/>
                <a:cs typeface="Arial"/>
              </a:rPr>
            </a:br>
            <a:endParaRPr lang="en-US" dirty="0"/>
          </a:p>
        </p:txBody>
      </p:sp>
      <p:sp>
        <p:nvSpPr>
          <p:cNvPr id="3" name="عنصر نائب للمحتوى 2"/>
          <p:cNvSpPr>
            <a:spLocks noGrp="1"/>
          </p:cNvSpPr>
          <p:nvPr>
            <p:ph idx="1"/>
          </p:nvPr>
        </p:nvSpPr>
        <p:spPr>
          <a:xfrm>
            <a:off x="76200" y="1295400"/>
            <a:ext cx="9067800" cy="5486400"/>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gn="just">
              <a:lnSpc>
                <a:spcPct val="115000"/>
              </a:lnSpc>
              <a:spcBef>
                <a:spcPts val="600"/>
              </a:spcBef>
              <a:spcAft>
                <a:spcPts val="600"/>
              </a:spcAft>
              <a:buNone/>
            </a:pPr>
            <a:r>
              <a:rPr lang="en-US" b="1" dirty="0" smtClean="0">
                <a:effectLst/>
                <a:latin typeface="Times New Roman"/>
                <a:ea typeface="Times New Roman"/>
                <a:cs typeface="Arial"/>
              </a:rPr>
              <a:t>The </a:t>
            </a:r>
            <a:r>
              <a:rPr lang="en-US" b="1" dirty="0" smtClean="0">
                <a:latin typeface="Times New Roman"/>
                <a:ea typeface="Times New Roman"/>
                <a:cs typeface="Arial"/>
              </a:rPr>
              <a:t>mean arterial pressure </a:t>
            </a:r>
            <a:r>
              <a:rPr lang="en-US" b="1" dirty="0" smtClean="0">
                <a:effectLst/>
                <a:latin typeface="Times New Roman"/>
                <a:ea typeface="Times New Roman"/>
                <a:cs typeface="Arial"/>
              </a:rPr>
              <a:t> </a:t>
            </a:r>
            <a:r>
              <a:rPr lang="en-US" b="1" dirty="0" smtClean="0">
                <a:solidFill>
                  <a:srgbClr val="FF0000"/>
                </a:solidFill>
                <a:effectLst/>
                <a:latin typeface="Times New Roman"/>
                <a:ea typeface="Times New Roman"/>
                <a:cs typeface="Arial"/>
              </a:rPr>
              <a:t>(MAP) </a:t>
            </a:r>
            <a:r>
              <a:rPr lang="en-US" b="1" dirty="0" smtClean="0">
                <a:effectLst/>
                <a:latin typeface="Times New Roman"/>
                <a:ea typeface="Times New Roman"/>
                <a:cs typeface="Arial"/>
              </a:rPr>
              <a:t>is the average over a  cardiac cycle  and is determined by the</a:t>
            </a:r>
          </a:p>
          <a:p>
            <a:pPr marL="0" marR="0" indent="0" algn="just">
              <a:lnSpc>
                <a:spcPct val="115000"/>
              </a:lnSpc>
              <a:spcBef>
                <a:spcPts val="600"/>
              </a:spcBef>
              <a:spcAft>
                <a:spcPts val="600"/>
              </a:spcAft>
              <a:buNone/>
            </a:pPr>
            <a:r>
              <a:rPr lang="en-US" b="1" dirty="0" smtClean="0">
                <a:solidFill>
                  <a:schemeClr val="tx2"/>
                </a:solidFill>
                <a:effectLst/>
                <a:latin typeface="Times New Roman"/>
                <a:ea typeface="Times New Roman"/>
                <a:cs typeface="Arial"/>
              </a:rPr>
              <a:t>cardiac output </a:t>
            </a:r>
            <a:r>
              <a:rPr lang="en-US" b="1" dirty="0" smtClean="0">
                <a:effectLst/>
                <a:latin typeface="Times New Roman"/>
                <a:ea typeface="Times New Roman"/>
                <a:cs typeface="Arial"/>
              </a:rPr>
              <a:t>(CO , </a:t>
            </a:r>
            <a:r>
              <a:rPr lang="en-US" b="1" dirty="0" smtClean="0">
                <a:solidFill>
                  <a:schemeClr val="accent2"/>
                </a:solidFill>
                <a:effectLst/>
                <a:latin typeface="Times New Roman"/>
                <a:ea typeface="Times New Roman"/>
                <a:cs typeface="Arial"/>
              </a:rPr>
              <a:t>systemic vascular resistance  </a:t>
            </a:r>
            <a:r>
              <a:rPr lang="en-US" b="1" dirty="0">
                <a:solidFill>
                  <a:prstClr val="black"/>
                </a:solidFill>
                <a:latin typeface="Times New Roman"/>
                <a:ea typeface="Times New Roman"/>
                <a:cs typeface="Arial"/>
              </a:rPr>
              <a:t>SVR)</a:t>
            </a:r>
            <a:r>
              <a:rPr lang="en-US" b="1" dirty="0" smtClean="0">
                <a:effectLst/>
                <a:latin typeface="Times New Roman"/>
                <a:ea typeface="Times New Roman"/>
                <a:cs typeface="Arial"/>
              </a:rPr>
              <a:t>and </a:t>
            </a:r>
            <a:r>
              <a:rPr lang="en-US" b="1" dirty="0" smtClean="0">
                <a:solidFill>
                  <a:schemeClr val="accent4"/>
                </a:solidFill>
                <a:effectLst/>
                <a:latin typeface="Times New Roman"/>
                <a:ea typeface="Times New Roman"/>
                <a:cs typeface="Arial"/>
              </a:rPr>
              <a:t>central venous pressure</a:t>
            </a:r>
            <a:r>
              <a:rPr lang="en-US" b="1" dirty="0" smtClean="0">
                <a:effectLst/>
                <a:latin typeface="Times New Roman"/>
                <a:ea typeface="Times New Roman"/>
                <a:cs typeface="Arial"/>
              </a:rPr>
              <a:t>(SVR)</a:t>
            </a:r>
          </a:p>
          <a:p>
            <a:pPr marL="0" marR="0" indent="0" algn="just">
              <a:lnSpc>
                <a:spcPct val="115000"/>
              </a:lnSpc>
              <a:spcBef>
                <a:spcPts val="600"/>
              </a:spcBef>
              <a:spcAft>
                <a:spcPts val="600"/>
              </a:spcAft>
              <a:buNone/>
            </a:pPr>
            <a:r>
              <a:rPr lang="en-US" b="1" dirty="0" smtClean="0">
                <a:effectLst/>
                <a:latin typeface="Times New Roman"/>
                <a:ea typeface="Times New Roman"/>
                <a:cs typeface="Arial"/>
              </a:rPr>
              <a:t>  </a:t>
            </a:r>
          </a:p>
          <a:p>
            <a:pPr marL="0" marR="0" indent="0">
              <a:lnSpc>
                <a:spcPct val="115000"/>
              </a:lnSpc>
              <a:spcBef>
                <a:spcPts val="600"/>
              </a:spcBef>
              <a:spcAft>
                <a:spcPts val="600"/>
              </a:spcAft>
              <a:buNone/>
            </a:pPr>
            <a:r>
              <a:rPr lang="en-US" sz="3600" b="1" dirty="0" smtClean="0">
                <a:solidFill>
                  <a:srgbClr val="222222"/>
                </a:solidFill>
                <a:effectLst/>
                <a:latin typeface="Times New Roman"/>
                <a:ea typeface="Calibri"/>
                <a:cs typeface="Arial"/>
              </a:rPr>
              <a:t>    </a:t>
            </a:r>
            <a:r>
              <a:rPr lang="en-US" sz="3600" b="1" dirty="0" smtClean="0">
                <a:solidFill>
                  <a:srgbClr val="FF0000"/>
                </a:solidFill>
                <a:effectLst/>
                <a:latin typeface="Times New Roman"/>
                <a:ea typeface="Calibri"/>
                <a:cs typeface="Arial"/>
              </a:rPr>
              <a:t>MAP</a:t>
            </a:r>
            <a:r>
              <a:rPr lang="en-US" sz="3600" b="1" dirty="0" smtClean="0">
                <a:solidFill>
                  <a:srgbClr val="222222"/>
                </a:solidFill>
                <a:effectLst/>
                <a:latin typeface="Times New Roman"/>
                <a:ea typeface="Calibri"/>
                <a:cs typeface="Arial"/>
              </a:rPr>
              <a:t> = P </a:t>
            </a:r>
            <a:r>
              <a:rPr lang="en-US" sz="3600" b="1" baseline="-25000" dirty="0" smtClean="0">
                <a:solidFill>
                  <a:srgbClr val="222222"/>
                </a:solidFill>
                <a:effectLst/>
                <a:latin typeface="Times New Roman"/>
                <a:ea typeface="Calibri"/>
                <a:cs typeface="Arial"/>
              </a:rPr>
              <a:t>Diastole  </a:t>
            </a:r>
            <a:r>
              <a:rPr lang="en-US" sz="3600" b="1" dirty="0" smtClean="0">
                <a:effectLst/>
                <a:latin typeface="Times New Roman"/>
                <a:ea typeface="Calibri"/>
                <a:cs typeface="Arial"/>
              </a:rPr>
              <a:t>+   </a:t>
            </a:r>
            <a:r>
              <a:rPr lang="en-US" sz="3600" b="1" u="sng" baseline="30000" dirty="0" smtClean="0">
                <a:effectLst/>
                <a:latin typeface="Times New Roman"/>
                <a:ea typeface="Calibri"/>
                <a:cs typeface="Arial"/>
              </a:rPr>
              <a:t>1</a:t>
            </a:r>
            <a:r>
              <a:rPr lang="en-US" sz="3600" b="1" u="sng" dirty="0" smtClean="0">
                <a:effectLst/>
                <a:latin typeface="Times New Roman"/>
                <a:ea typeface="Calibri"/>
                <a:cs typeface="Arial"/>
              </a:rPr>
              <a:t> </a:t>
            </a:r>
            <a:r>
              <a:rPr lang="en-US" sz="3600" b="1" dirty="0" smtClean="0">
                <a:effectLst/>
                <a:latin typeface="Times New Roman"/>
                <a:ea typeface="Calibri"/>
                <a:cs typeface="Arial"/>
              </a:rPr>
              <a:t> ( P </a:t>
            </a:r>
            <a:r>
              <a:rPr lang="en-US" sz="2400" b="1" dirty="0" smtClean="0">
                <a:effectLst/>
                <a:latin typeface="Times New Roman"/>
                <a:ea typeface="Calibri"/>
                <a:cs typeface="Arial"/>
              </a:rPr>
              <a:t>systole</a:t>
            </a:r>
            <a:r>
              <a:rPr lang="en-US" sz="3600" b="1" dirty="0" smtClean="0">
                <a:effectLst/>
                <a:latin typeface="Times New Roman"/>
                <a:ea typeface="Calibri"/>
                <a:cs typeface="Arial"/>
              </a:rPr>
              <a:t>  - P </a:t>
            </a:r>
            <a:r>
              <a:rPr lang="en-US" sz="3600" b="1" baseline="-25000" dirty="0" smtClean="0">
                <a:effectLst/>
                <a:latin typeface="Times New Roman"/>
                <a:ea typeface="Calibri"/>
                <a:cs typeface="Arial"/>
              </a:rPr>
              <a:t>diastole   </a:t>
            </a:r>
            <a:r>
              <a:rPr lang="en-US" sz="3600" b="1" u="sng" dirty="0" smtClean="0">
                <a:effectLst/>
                <a:latin typeface="Times New Roman"/>
                <a:ea typeface="Calibri"/>
                <a:cs typeface="Arial"/>
              </a:rPr>
              <a:t>)</a:t>
            </a:r>
            <a:r>
              <a:rPr lang="en-US" sz="3600" b="1" dirty="0" smtClean="0">
                <a:effectLst/>
                <a:latin typeface="Times New Roman"/>
                <a:ea typeface="Calibri"/>
                <a:cs typeface="Arial"/>
              </a:rPr>
              <a:t>                                          </a:t>
            </a:r>
            <a:endParaRPr lang="en-US" sz="3600" dirty="0">
              <a:ea typeface="Calibri"/>
              <a:cs typeface="Arial"/>
            </a:endParaRPr>
          </a:p>
          <a:p>
            <a:pPr marL="0" marR="0" indent="0">
              <a:lnSpc>
                <a:spcPct val="115000"/>
              </a:lnSpc>
              <a:spcBef>
                <a:spcPts val="0"/>
              </a:spcBef>
              <a:spcAft>
                <a:spcPts val="1000"/>
              </a:spcAft>
              <a:buNone/>
            </a:pPr>
            <a:r>
              <a:rPr lang="en-US" sz="3600" dirty="0" smtClean="0">
                <a:ea typeface="Calibri"/>
                <a:cs typeface="Arial"/>
              </a:rPr>
              <a:t>                                         3 </a:t>
            </a:r>
            <a:endParaRPr lang="en-US" sz="3600" dirty="0">
              <a:ea typeface="Calibri"/>
              <a:cs typeface="Arial"/>
            </a:endParaRPr>
          </a:p>
          <a:p>
            <a:endParaRPr lang="en-US" dirty="0"/>
          </a:p>
        </p:txBody>
      </p:sp>
    </p:spTree>
    <p:extLst>
      <p:ext uri="{BB962C8B-B14F-4D97-AF65-F5344CB8AC3E}">
        <p14:creationId xmlns:p14="http://schemas.microsoft.com/office/powerpoint/2010/main" val="318445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0782"/>
            <a:ext cx="91440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effectLst/>
                <a:latin typeface="Times New Roman"/>
                <a:ea typeface="Calibri"/>
              </a:rPr>
              <a:t>Mean systemic pressure </a:t>
            </a:r>
            <a:endParaRPr lang="en-US" dirty="0"/>
          </a:p>
        </p:txBody>
      </p:sp>
      <p:sp>
        <p:nvSpPr>
          <p:cNvPr id="3" name="عنصر نائب للمحتوى 2"/>
          <p:cNvSpPr>
            <a:spLocks noGrp="1"/>
          </p:cNvSpPr>
          <p:nvPr>
            <p:ph idx="1"/>
          </p:nvPr>
        </p:nvSpPr>
        <p:spPr>
          <a:xfrm>
            <a:off x="0" y="1219200"/>
            <a:ext cx="8991600" cy="5638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marR="0" indent="0" algn="just">
              <a:lnSpc>
                <a:spcPct val="115000"/>
              </a:lnSpc>
              <a:spcBef>
                <a:spcPts val="0"/>
              </a:spcBef>
              <a:spcAft>
                <a:spcPts val="1000"/>
              </a:spcAft>
              <a:buNone/>
            </a:pPr>
            <a:r>
              <a:rPr lang="en-US" b="1" dirty="0" smtClean="0">
                <a:effectLst/>
                <a:latin typeface="Times New Roman"/>
                <a:ea typeface="Calibri"/>
                <a:cs typeface="Arial"/>
              </a:rPr>
              <a:t> Or mean </a:t>
            </a:r>
            <a:r>
              <a:rPr lang="en-US" b="1" dirty="0" smtClean="0">
                <a:solidFill>
                  <a:srgbClr val="0070C0"/>
                </a:solidFill>
                <a:effectLst/>
                <a:latin typeface="Times New Roman"/>
                <a:ea typeface="Calibri"/>
                <a:cs typeface="Arial"/>
              </a:rPr>
              <a:t>circulatory filling pressure</a:t>
            </a:r>
            <a:r>
              <a:rPr lang="en-US" b="1" dirty="0" smtClean="0">
                <a:effectLst/>
                <a:latin typeface="Times New Roman"/>
                <a:ea typeface="Calibri"/>
                <a:cs typeface="Arial"/>
              </a:rPr>
              <a:t>, (MCFP)) is defined as the mean pressure  that exists in the circulatory  system  when the blood has had a chance to redistribute evenly to all vessels and organs. MSP is approximately </a:t>
            </a:r>
            <a:r>
              <a:rPr lang="en-US" b="1" dirty="0" smtClean="0">
                <a:solidFill>
                  <a:srgbClr val="FF0000"/>
                </a:solidFill>
                <a:effectLst/>
                <a:latin typeface="Times New Roman"/>
                <a:ea typeface="Calibri"/>
                <a:cs typeface="Arial"/>
              </a:rPr>
              <a:t>7 mm of Hg</a:t>
            </a:r>
            <a:r>
              <a:rPr lang="en-US" b="1" dirty="0" smtClean="0">
                <a:effectLst/>
                <a:latin typeface="Times New Roman"/>
                <a:ea typeface="Calibri"/>
                <a:cs typeface="Arial"/>
              </a:rPr>
              <a:t>. </a:t>
            </a:r>
          </a:p>
          <a:p>
            <a:pPr marL="0" marR="0" indent="0" algn="just">
              <a:lnSpc>
                <a:spcPct val="115000"/>
              </a:lnSpc>
              <a:spcBef>
                <a:spcPts val="0"/>
              </a:spcBef>
              <a:spcAft>
                <a:spcPts val="1000"/>
              </a:spcAft>
              <a:buNone/>
            </a:pPr>
            <a:r>
              <a:rPr lang="en-US" b="1" dirty="0" smtClean="0">
                <a:effectLst/>
                <a:latin typeface="Times New Roman"/>
                <a:ea typeface="Calibri"/>
                <a:cs typeface="Arial"/>
              </a:rPr>
              <a:t>It is an indicator of how full the circulatory system is (i.e. the volume </a:t>
            </a:r>
            <a:r>
              <a:rPr lang="en-US" b="1" dirty="0" smtClean="0">
                <a:latin typeface="Times New Roman"/>
                <a:ea typeface="Calibri"/>
                <a:cs typeface="Arial"/>
              </a:rPr>
              <a:t>of blood </a:t>
            </a:r>
            <a:r>
              <a:rPr lang="en-US" b="1" dirty="0" smtClean="0">
                <a:effectLst/>
                <a:latin typeface="Times New Roman"/>
                <a:ea typeface="Calibri"/>
                <a:cs typeface="Arial"/>
              </a:rPr>
              <a:t> in the system compared to the capacity of the system), and is influenced by the volume of circulating blood and the smooth muscle tone in the walls of the venous system  (which determines the capacity of the system</a:t>
            </a:r>
            <a:endParaRPr lang="en-US" sz="2400" dirty="0">
              <a:ea typeface="Calibri"/>
              <a:cs typeface="Arial"/>
            </a:endParaRPr>
          </a:p>
          <a:p>
            <a:endParaRPr lang="en-US" dirty="0"/>
          </a:p>
        </p:txBody>
      </p:sp>
    </p:spTree>
    <p:extLst>
      <p:ext uri="{BB962C8B-B14F-4D97-AF65-F5344CB8AC3E}">
        <p14:creationId xmlns:p14="http://schemas.microsoft.com/office/powerpoint/2010/main" val="111076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709"/>
            <a:ext cx="91440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latin typeface="Times New Roman" panose="02020603050405020304" pitchFamily="18" charset="0"/>
                <a:cs typeface="Times New Roman" panose="02020603050405020304" pitchFamily="18" charset="0"/>
              </a:rPr>
              <a:t>Regulation of  blood pressure</a:t>
            </a:r>
            <a:endParaRPr lang="en-US"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219200"/>
            <a:ext cx="9067800" cy="56388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dirty="0" smtClean="0">
                <a:effectLst/>
                <a:latin typeface="Times New Roman"/>
                <a:ea typeface="Times New Roman"/>
              </a:rPr>
              <a:t>The  </a:t>
            </a:r>
            <a:r>
              <a:rPr lang="en-US" b="1" dirty="0" smtClean="0">
                <a:solidFill>
                  <a:srgbClr val="0070C0"/>
                </a:solidFill>
                <a:effectLst/>
                <a:latin typeface="Times New Roman"/>
                <a:ea typeface="Times New Roman"/>
              </a:rPr>
              <a:t>endogenous regulation </a:t>
            </a:r>
            <a:r>
              <a:rPr lang="en-US" dirty="0" smtClean="0">
                <a:effectLst/>
                <a:latin typeface="Times New Roman"/>
                <a:ea typeface="Times New Roman"/>
              </a:rPr>
              <a:t>of arterial pressure </a:t>
            </a:r>
          </a:p>
          <a:p>
            <a:pPr marL="0" lvl="0" indent="0">
              <a:lnSpc>
                <a:spcPct val="150000"/>
              </a:lnSpc>
              <a:spcBef>
                <a:spcPts val="0"/>
              </a:spcBef>
              <a:spcAft>
                <a:spcPts val="120"/>
              </a:spcAft>
              <a:buSzPts val="1000"/>
              <a:buNone/>
              <a:tabLst>
                <a:tab pos="457200" algn="l"/>
              </a:tabLst>
            </a:pPr>
            <a:r>
              <a:rPr lang="en-US" b="1" dirty="0" smtClean="0">
                <a:effectLst/>
                <a:latin typeface="Times New Roman"/>
                <a:ea typeface="Times New Roman"/>
                <a:cs typeface="Arial"/>
              </a:rPr>
              <a:t>Baroreceptor reflex </a:t>
            </a:r>
            <a:r>
              <a:rPr lang="en-US" dirty="0" smtClean="0">
                <a:effectLst/>
                <a:latin typeface="Times New Roman"/>
                <a:ea typeface="Times New Roman"/>
                <a:cs typeface="Arial"/>
              </a:rPr>
              <a:t>:  </a:t>
            </a:r>
            <a:r>
              <a:rPr lang="en-US" b="1" dirty="0" smtClean="0">
                <a:solidFill>
                  <a:srgbClr val="00B050"/>
                </a:solidFill>
                <a:effectLst/>
                <a:latin typeface="Times New Roman"/>
                <a:ea typeface="Times New Roman"/>
                <a:cs typeface="Arial"/>
              </a:rPr>
              <a:t>In the high pressure receptors zone</a:t>
            </a:r>
            <a:r>
              <a:rPr lang="en-US" b="1" dirty="0" smtClean="0">
                <a:solidFill>
                  <a:srgbClr val="00B050"/>
                </a:solidFill>
                <a:latin typeface="Times New Roman"/>
                <a:ea typeface="Times New Roman"/>
                <a:cs typeface="Arial"/>
              </a:rPr>
              <a:t>s</a:t>
            </a:r>
            <a:r>
              <a:rPr lang="en-US" dirty="0" smtClean="0">
                <a:effectLst/>
                <a:latin typeface="Times New Roman"/>
                <a:ea typeface="Times New Roman"/>
                <a:cs typeface="Arial"/>
              </a:rPr>
              <a:t>  </a:t>
            </a:r>
            <a:r>
              <a:rPr lang="en-US" dirty="0" smtClean="0">
                <a:solidFill>
                  <a:srgbClr val="FF0000"/>
                </a:solidFill>
                <a:effectLst/>
                <a:latin typeface="Times New Roman"/>
                <a:ea typeface="Times New Roman"/>
                <a:cs typeface="Arial"/>
              </a:rPr>
              <a:t>detect changes in arterial pressure</a:t>
            </a:r>
            <a:r>
              <a:rPr lang="en-US" dirty="0" smtClean="0">
                <a:effectLst/>
                <a:latin typeface="Times New Roman"/>
                <a:ea typeface="Times New Roman"/>
                <a:cs typeface="Arial"/>
              </a:rPr>
              <a:t>. These baroreceptors send signals ultimately to the medulla of brain stem  , baroreceptors are located in the left and right </a:t>
            </a:r>
            <a:r>
              <a:rPr lang="en-US" dirty="0" err="1" smtClean="0">
                <a:effectLst/>
                <a:latin typeface="Times New Roman"/>
                <a:ea typeface="Times New Roman"/>
                <a:cs typeface="Arial"/>
              </a:rPr>
              <a:t>carttid</a:t>
            </a:r>
            <a:r>
              <a:rPr lang="en-US" dirty="0" smtClean="0">
                <a:effectLst/>
                <a:latin typeface="Times New Roman"/>
                <a:ea typeface="Times New Roman"/>
                <a:cs typeface="Arial"/>
              </a:rPr>
              <a:t> sinuses  and in the aortic arch  </a:t>
            </a:r>
            <a:endParaRPr lang="en-US" u="none" strike="noStrike" dirty="0" smtClean="0">
              <a:solidFill>
                <a:srgbClr val="0000FF"/>
              </a:solidFill>
              <a:effectLst/>
              <a:latin typeface="Times New Roman"/>
              <a:ea typeface="Times New Roman"/>
              <a:cs typeface="Arial"/>
            </a:endParaRPr>
          </a:p>
          <a:p>
            <a:pPr marL="0" lvl="0" indent="0">
              <a:lnSpc>
                <a:spcPct val="150000"/>
              </a:lnSpc>
              <a:spcBef>
                <a:spcPts val="0"/>
              </a:spcBef>
              <a:spcAft>
                <a:spcPts val="120"/>
              </a:spcAft>
              <a:buSzPts val="1000"/>
              <a:buNone/>
              <a:tabLst>
                <a:tab pos="457200" algn="l"/>
              </a:tabLst>
            </a:pPr>
            <a:r>
              <a:rPr lang="en-US" b="1" u="none" strike="noStrike" dirty="0" smtClean="0">
                <a:solidFill>
                  <a:srgbClr val="0000FF"/>
                </a:solidFill>
                <a:effectLst/>
                <a:latin typeface="Times New Roman"/>
                <a:ea typeface="Times New Roman"/>
                <a:cs typeface="Arial"/>
              </a:rPr>
              <a:t>Renin- angiotensin  system </a:t>
            </a:r>
            <a:r>
              <a:rPr lang="en-US" dirty="0" smtClean="0">
                <a:effectLst/>
                <a:latin typeface="Times New Roman"/>
                <a:ea typeface="Times New Roman"/>
                <a:cs typeface="Arial"/>
              </a:rPr>
              <a:t> (RAS): This system is generally known for its long-term adjustment of arterial pressure. This system allows the kidney to compensate for loss in </a:t>
            </a:r>
            <a:r>
              <a:rPr lang="en-US" b="1" dirty="0" smtClean="0">
                <a:solidFill>
                  <a:srgbClr val="FF0000"/>
                </a:solidFill>
                <a:effectLst/>
                <a:latin typeface="Times New Roman"/>
                <a:ea typeface="Times New Roman"/>
                <a:cs typeface="Arial"/>
              </a:rPr>
              <a:t>blood volume </a:t>
            </a:r>
            <a:r>
              <a:rPr lang="en-US" dirty="0" smtClean="0">
                <a:effectLst/>
                <a:latin typeface="Times New Roman"/>
                <a:ea typeface="Times New Roman"/>
                <a:cs typeface="Arial"/>
              </a:rPr>
              <a:t> or drops in arterial pressure by activating an endogenous vasoconstrictor   known as </a:t>
            </a:r>
            <a:r>
              <a:rPr lang="en-US" b="1" dirty="0" smtClean="0">
                <a:solidFill>
                  <a:srgbClr val="0070C0"/>
                </a:solidFill>
                <a:effectLst/>
                <a:latin typeface="Times New Roman"/>
                <a:ea typeface="Times New Roman"/>
                <a:cs typeface="Arial"/>
              </a:rPr>
              <a:t>angiotensin</a:t>
            </a:r>
            <a:r>
              <a:rPr lang="en-US" dirty="0" smtClean="0">
                <a:effectLst/>
                <a:latin typeface="Times New Roman"/>
                <a:ea typeface="Times New Roman"/>
                <a:cs typeface="Arial"/>
              </a:rPr>
              <a:t> </a:t>
            </a:r>
            <a:r>
              <a:rPr lang="en-US" u="none" strike="noStrike" dirty="0" smtClean="0">
                <a:solidFill>
                  <a:srgbClr val="0000FF"/>
                </a:solidFill>
                <a:effectLst/>
                <a:latin typeface="Times New Roman"/>
                <a:ea typeface="Times New Roman"/>
                <a:cs typeface="Arial"/>
                <a:hlinkClick r:id="rId2" tooltip="Angiotensin II"/>
              </a:rPr>
              <a:t>II</a:t>
            </a:r>
            <a:r>
              <a:rPr lang="en-US" dirty="0" smtClean="0">
                <a:effectLst/>
                <a:latin typeface="Times New Roman"/>
                <a:ea typeface="Times New Roman"/>
                <a:cs typeface="Arial"/>
              </a:rPr>
              <a:t>.</a:t>
            </a:r>
            <a:endParaRPr lang="en-US" sz="2400" dirty="0">
              <a:ea typeface="Calibri"/>
              <a:cs typeface="Arial"/>
            </a:endParaRPr>
          </a:p>
        </p:txBody>
      </p:sp>
    </p:spTree>
    <p:extLst>
      <p:ext uri="{BB962C8B-B14F-4D97-AF65-F5344CB8AC3E}">
        <p14:creationId xmlns:p14="http://schemas.microsoft.com/office/powerpoint/2010/main" val="387242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09600"/>
            <a:ext cx="9144000" cy="624840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lvl="0">
              <a:lnSpc>
                <a:spcPct val="150000"/>
              </a:lnSpc>
              <a:spcBef>
                <a:spcPts val="0"/>
              </a:spcBef>
              <a:spcAft>
                <a:spcPts val="120"/>
              </a:spcAft>
              <a:buSzPts val="1000"/>
              <a:buFont typeface="Symbol"/>
              <a:buChar char=""/>
              <a:tabLst>
                <a:tab pos="457200" algn="l"/>
              </a:tabLst>
            </a:pPr>
            <a:r>
              <a:rPr lang="en-US" sz="9600" dirty="0" smtClean="0">
                <a:solidFill>
                  <a:srgbClr val="FF0000"/>
                </a:solidFill>
                <a:latin typeface="Times New Roman"/>
                <a:ea typeface="Times New Roman"/>
                <a:cs typeface="Arial"/>
              </a:rPr>
              <a:t>Aldosterone </a:t>
            </a:r>
            <a:r>
              <a:rPr lang="en-US" sz="9600" dirty="0">
                <a:solidFill>
                  <a:srgbClr val="FF0000"/>
                </a:solidFill>
                <a:latin typeface="Times New Roman"/>
                <a:ea typeface="Times New Roman"/>
                <a:cs typeface="Arial"/>
              </a:rPr>
              <a:t> release</a:t>
            </a:r>
            <a:r>
              <a:rPr lang="en-US" sz="9600" dirty="0">
                <a:solidFill>
                  <a:prstClr val="black"/>
                </a:solidFill>
                <a:latin typeface="Times New Roman"/>
                <a:ea typeface="Times New Roman"/>
                <a:cs typeface="Arial"/>
              </a:rPr>
              <a:t>: This </a:t>
            </a:r>
            <a:r>
              <a:rPr lang="en-US" sz="9600" dirty="0" smtClean="0">
                <a:solidFill>
                  <a:prstClr val="black"/>
                </a:solidFill>
                <a:latin typeface="Times New Roman"/>
                <a:ea typeface="Times New Roman"/>
                <a:cs typeface="Arial"/>
              </a:rPr>
              <a:t>steroid hormone  </a:t>
            </a:r>
            <a:r>
              <a:rPr lang="en-US" sz="9600" dirty="0">
                <a:solidFill>
                  <a:prstClr val="black"/>
                </a:solidFill>
                <a:latin typeface="Times New Roman"/>
                <a:ea typeface="Times New Roman"/>
                <a:cs typeface="Arial"/>
              </a:rPr>
              <a:t>released from the </a:t>
            </a:r>
            <a:r>
              <a:rPr lang="en-US" sz="9600" b="1" dirty="0" smtClean="0">
                <a:solidFill>
                  <a:srgbClr val="00B050"/>
                </a:solidFill>
                <a:latin typeface="Times New Roman"/>
                <a:ea typeface="Times New Roman"/>
                <a:cs typeface="Arial"/>
              </a:rPr>
              <a:t>adrenal gland cortex</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in response to angiotensin II or </a:t>
            </a:r>
            <a:r>
              <a:rPr lang="en-US" sz="9600" dirty="0" smtClean="0">
                <a:solidFill>
                  <a:prstClr val="black"/>
                </a:solidFill>
                <a:latin typeface="Times New Roman"/>
                <a:ea typeface="Times New Roman"/>
                <a:cs typeface="Arial"/>
              </a:rPr>
              <a:t>high </a:t>
            </a:r>
            <a:r>
              <a:rPr lang="en-US" sz="9600" dirty="0">
                <a:solidFill>
                  <a:prstClr val="black"/>
                </a:solidFill>
                <a:latin typeface="Times New Roman"/>
                <a:ea typeface="Times New Roman"/>
                <a:cs typeface="Arial"/>
              </a:rPr>
              <a:t>  potassium </a:t>
            </a:r>
            <a:r>
              <a:rPr lang="en-US" sz="9600" dirty="0" smtClean="0">
                <a:solidFill>
                  <a:prstClr val="black"/>
                </a:solidFill>
                <a:latin typeface="Times New Roman"/>
                <a:ea typeface="Times New Roman"/>
                <a:cs typeface="Arial"/>
              </a:rPr>
              <a:t>levels</a:t>
            </a:r>
            <a:r>
              <a:rPr lang="en-US" sz="9600" dirty="0">
                <a:solidFill>
                  <a:prstClr val="black"/>
                </a:solidFill>
                <a:latin typeface="Times New Roman"/>
                <a:ea typeface="Times New Roman"/>
                <a:cs typeface="Arial"/>
              </a:rPr>
              <a:t>. </a:t>
            </a:r>
            <a:r>
              <a:rPr lang="en-US" sz="9600" b="1" dirty="0">
                <a:solidFill>
                  <a:prstClr val="black"/>
                </a:solidFill>
                <a:latin typeface="Times New Roman"/>
                <a:ea typeface="Times New Roman"/>
                <a:cs typeface="Arial"/>
              </a:rPr>
              <a:t>Aldosterone stimulates </a:t>
            </a:r>
            <a:r>
              <a:rPr lang="en-US" sz="9600" b="1" dirty="0" smtClean="0">
                <a:solidFill>
                  <a:prstClr val="black"/>
                </a:solidFill>
                <a:latin typeface="Times New Roman"/>
                <a:ea typeface="Times New Roman"/>
                <a:cs typeface="Arial"/>
              </a:rPr>
              <a:t>sodium retention </a:t>
            </a:r>
            <a:r>
              <a:rPr lang="en-US" sz="9600" b="1" dirty="0">
                <a:solidFill>
                  <a:schemeClr val="tx1"/>
                </a:solidFill>
                <a:latin typeface="Times New Roman"/>
                <a:ea typeface="Times New Roman"/>
                <a:cs typeface="Arial"/>
              </a:rPr>
              <a:t>and potassium excretion </a:t>
            </a:r>
            <a:r>
              <a:rPr lang="en-US" sz="9600" dirty="0">
                <a:solidFill>
                  <a:prstClr val="black"/>
                </a:solidFill>
                <a:latin typeface="Times New Roman"/>
                <a:ea typeface="Times New Roman"/>
                <a:cs typeface="Arial"/>
              </a:rPr>
              <a:t>by the kidneys. Since sodium is the main ion that determines the amount of fluid in the blood vessels by </a:t>
            </a:r>
            <a:r>
              <a:rPr lang="en-US" sz="9600" dirty="0" smtClean="0">
                <a:solidFill>
                  <a:prstClr val="black"/>
                </a:solidFill>
                <a:latin typeface="Times New Roman"/>
                <a:ea typeface="Times New Roman"/>
                <a:cs typeface="Arial"/>
              </a:rPr>
              <a:t>osmosis, </a:t>
            </a:r>
            <a:r>
              <a:rPr lang="en-US" sz="9600" dirty="0">
                <a:solidFill>
                  <a:prstClr val="black"/>
                </a:solidFill>
                <a:latin typeface="Times New Roman"/>
                <a:ea typeface="Times New Roman"/>
                <a:cs typeface="Arial"/>
              </a:rPr>
              <a:t>aldosterone will increase fluid retention, and indirectly, arterial pressure.</a:t>
            </a:r>
            <a:endParaRPr lang="en-US" sz="9600" dirty="0">
              <a:solidFill>
                <a:prstClr val="black"/>
              </a:solidFill>
              <a:ea typeface="Calibri"/>
              <a:cs typeface="Arial"/>
            </a:endParaRPr>
          </a:p>
          <a:p>
            <a:pPr lvl="0">
              <a:lnSpc>
                <a:spcPct val="150000"/>
              </a:lnSpc>
              <a:spcBef>
                <a:spcPts val="0"/>
              </a:spcBef>
              <a:spcAft>
                <a:spcPts val="120"/>
              </a:spcAft>
              <a:buSzPts val="1000"/>
              <a:buFont typeface="Symbol"/>
              <a:buChar char=""/>
              <a:tabLst>
                <a:tab pos="457200" algn="l"/>
              </a:tabLst>
            </a:pPr>
            <a:r>
              <a:rPr lang="en-US" sz="9600" dirty="0" smtClean="0">
                <a:solidFill>
                  <a:srgbClr val="FF0000"/>
                </a:solidFill>
                <a:latin typeface="Times New Roman"/>
                <a:ea typeface="Times New Roman"/>
                <a:cs typeface="Arial"/>
              </a:rPr>
              <a:t>Baroreceptor</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in </a:t>
            </a:r>
            <a:r>
              <a:rPr lang="en-US" sz="9600" b="1" dirty="0" smtClean="0">
                <a:solidFill>
                  <a:srgbClr val="00B050"/>
                </a:solidFill>
                <a:latin typeface="Times New Roman"/>
                <a:ea typeface="Times New Roman"/>
                <a:cs typeface="Arial"/>
              </a:rPr>
              <a:t>low pressure receptor </a:t>
            </a:r>
            <a:r>
              <a:rPr lang="en-US" sz="9600" dirty="0">
                <a:solidFill>
                  <a:prstClr val="black"/>
                </a:solidFill>
                <a:latin typeface="Times New Roman"/>
                <a:ea typeface="Times New Roman"/>
                <a:cs typeface="Arial"/>
              </a:rPr>
              <a:t> (mainly in </a:t>
            </a:r>
            <a:r>
              <a:rPr lang="en-US" sz="9600" dirty="0" smtClean="0">
                <a:solidFill>
                  <a:prstClr val="black"/>
                </a:solidFill>
                <a:latin typeface="Times New Roman"/>
                <a:ea typeface="Times New Roman"/>
                <a:cs typeface="Arial"/>
              </a:rPr>
              <a:t>the venae cavae</a:t>
            </a:r>
            <a:r>
              <a:rPr lang="en-US" sz="9600" dirty="0">
                <a:solidFill>
                  <a:prstClr val="black"/>
                </a:solidFill>
                <a:latin typeface="Times New Roman"/>
                <a:ea typeface="Times New Roman"/>
                <a:cs typeface="Arial"/>
              </a:rPr>
              <a:t>  and </a:t>
            </a:r>
            <a:r>
              <a:rPr lang="en-US" sz="9600" dirty="0" smtClean="0">
                <a:solidFill>
                  <a:prstClr val="black"/>
                </a:solidFill>
                <a:latin typeface="Times New Roman"/>
                <a:ea typeface="Times New Roman"/>
                <a:cs typeface="Arial"/>
              </a:rPr>
              <a:t>the pulmonary veins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and in </a:t>
            </a:r>
            <a:r>
              <a:rPr lang="en-US" sz="9600" dirty="0" smtClean="0">
                <a:solidFill>
                  <a:prstClr val="black"/>
                </a:solidFill>
                <a:latin typeface="Times New Roman"/>
                <a:ea typeface="Times New Roman"/>
                <a:cs typeface="Arial"/>
              </a:rPr>
              <a:t>the atria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result in feedback by regulating the </a:t>
            </a:r>
            <a:r>
              <a:rPr lang="en-US" sz="9600" b="1" dirty="0">
                <a:solidFill>
                  <a:prstClr val="black"/>
                </a:solidFill>
                <a:latin typeface="Times New Roman"/>
                <a:ea typeface="Times New Roman"/>
                <a:cs typeface="Arial"/>
              </a:rPr>
              <a:t>secretion of </a:t>
            </a:r>
            <a:r>
              <a:rPr lang="en-US" sz="9600" b="1" dirty="0" smtClean="0">
                <a:solidFill>
                  <a:prstClr val="black"/>
                </a:solidFill>
                <a:latin typeface="Times New Roman"/>
                <a:ea typeface="Times New Roman"/>
                <a:cs typeface="Arial"/>
              </a:rPr>
              <a:t> antidiuretic  </a:t>
            </a:r>
            <a:r>
              <a:rPr lang="en-US" sz="9600" dirty="0" smtClean="0">
                <a:solidFill>
                  <a:prstClr val="black"/>
                </a:solidFill>
                <a:latin typeface="Times New Roman"/>
                <a:ea typeface="Times New Roman"/>
                <a:cs typeface="Arial"/>
              </a:rPr>
              <a:t>hormone </a:t>
            </a:r>
            <a:r>
              <a:rPr lang="en-US" sz="9600" b="1" dirty="0">
                <a:solidFill>
                  <a:srgbClr val="00B050"/>
                </a:solidFill>
                <a:latin typeface="Times New Roman"/>
                <a:ea typeface="Times New Roman"/>
                <a:cs typeface="Arial"/>
              </a:rPr>
              <a:t> (ADH/Vasopressin</a:t>
            </a:r>
            <a:r>
              <a:rPr lang="en-US" sz="9600" b="1" dirty="0" smtClean="0">
                <a:solidFill>
                  <a:srgbClr val="00B050"/>
                </a:solidFill>
                <a:latin typeface="Times New Roman"/>
                <a:ea typeface="Times New Roman"/>
                <a:cs typeface="Arial"/>
              </a:rPr>
              <a:t>),</a:t>
            </a:r>
            <a:r>
              <a:rPr lang="en-US" sz="9600" b="1" dirty="0" smtClean="0">
                <a:solidFill>
                  <a:srgbClr val="0070C0"/>
                </a:solidFill>
                <a:latin typeface="Times New Roman"/>
                <a:ea typeface="Times New Roman"/>
                <a:cs typeface="Arial"/>
              </a:rPr>
              <a:t>renin </a:t>
            </a:r>
            <a:r>
              <a:rPr lang="en-US" sz="9600" b="1" dirty="0">
                <a:solidFill>
                  <a:srgbClr val="0070C0"/>
                </a:solidFill>
                <a:latin typeface="Times New Roman"/>
                <a:ea typeface="Times New Roman"/>
                <a:cs typeface="Arial"/>
              </a:rPr>
              <a:t> </a:t>
            </a:r>
            <a:r>
              <a:rPr lang="en-US" sz="9600" b="1" dirty="0" smtClean="0">
                <a:solidFill>
                  <a:srgbClr val="0070C0"/>
                </a:solidFill>
                <a:latin typeface="Times New Roman"/>
                <a:ea typeface="Times New Roman"/>
                <a:cs typeface="Arial"/>
              </a:rPr>
              <a:t>and aldosterone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The resultant </a:t>
            </a:r>
            <a:r>
              <a:rPr lang="en-US" sz="9600" b="1" dirty="0">
                <a:solidFill>
                  <a:srgbClr val="002060"/>
                </a:solidFill>
                <a:latin typeface="Times New Roman"/>
                <a:ea typeface="Times New Roman"/>
                <a:cs typeface="Arial"/>
              </a:rPr>
              <a:t>increase </a:t>
            </a:r>
            <a:r>
              <a:rPr lang="en-US" sz="9600" b="1" dirty="0" smtClean="0">
                <a:solidFill>
                  <a:srgbClr val="002060"/>
                </a:solidFill>
                <a:latin typeface="Times New Roman"/>
                <a:ea typeface="Times New Roman"/>
                <a:cs typeface="Arial"/>
              </a:rPr>
              <a:t>in blood volume </a:t>
            </a:r>
            <a:r>
              <a:rPr lang="en-US" sz="9600" dirty="0">
                <a:solidFill>
                  <a:prstClr val="black"/>
                </a:solidFill>
                <a:latin typeface="Times New Roman"/>
                <a:ea typeface="Times New Roman"/>
                <a:cs typeface="Arial"/>
              </a:rPr>
              <a:t>  results in an </a:t>
            </a:r>
            <a:r>
              <a:rPr lang="en-US" sz="9600" b="1" dirty="0">
                <a:solidFill>
                  <a:srgbClr val="00B0F0"/>
                </a:solidFill>
                <a:latin typeface="Times New Roman"/>
                <a:ea typeface="Times New Roman"/>
                <a:cs typeface="Arial"/>
              </a:rPr>
              <a:t>increased </a:t>
            </a:r>
            <a:r>
              <a:rPr lang="en-US" sz="9600" b="1" dirty="0" smtClean="0">
                <a:solidFill>
                  <a:srgbClr val="00B0F0"/>
                </a:solidFill>
                <a:latin typeface="Times New Roman"/>
                <a:ea typeface="Times New Roman"/>
                <a:cs typeface="Arial"/>
              </a:rPr>
              <a:t>cardiac output</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in </a:t>
            </a:r>
            <a:r>
              <a:rPr lang="en-US" sz="9600" dirty="0">
                <a:solidFill>
                  <a:prstClr val="black"/>
                </a:solidFill>
                <a:latin typeface="Times New Roman"/>
                <a:ea typeface="Times New Roman"/>
                <a:cs typeface="Arial"/>
              </a:rPr>
              <a:t>turn increasing </a:t>
            </a:r>
            <a:r>
              <a:rPr lang="en-US" sz="9600" b="1" dirty="0">
                <a:solidFill>
                  <a:srgbClr val="FF0000"/>
                </a:solidFill>
                <a:latin typeface="Times New Roman"/>
                <a:ea typeface="Times New Roman"/>
                <a:cs typeface="Arial"/>
              </a:rPr>
              <a:t>arterial blood pressure.</a:t>
            </a:r>
            <a:endParaRPr lang="en-US" sz="9600" b="1" dirty="0">
              <a:solidFill>
                <a:srgbClr val="FF0000"/>
              </a:solidFill>
              <a:ea typeface="Calibri"/>
              <a:cs typeface="Arial"/>
            </a:endParaRPr>
          </a:p>
          <a:p>
            <a:pPr marL="0" lvl="0">
              <a:lnSpc>
                <a:spcPct val="150000"/>
              </a:lnSpc>
              <a:spcBef>
                <a:spcPts val="0"/>
              </a:spcBef>
              <a:spcAft>
                <a:spcPts val="1000"/>
              </a:spcAft>
              <a:tabLst>
                <a:tab pos="1805305" algn="l"/>
              </a:tabLst>
            </a:pPr>
            <a:r>
              <a:rPr lang="en-US" sz="3800" b="1" dirty="0">
                <a:solidFill>
                  <a:srgbClr val="FF0000"/>
                </a:solidFill>
                <a:latin typeface="Times New Roman"/>
                <a:ea typeface="Calibri"/>
                <a:cs typeface="Arial"/>
              </a:rPr>
              <a:t> </a:t>
            </a:r>
            <a:endParaRPr lang="en-US" sz="3800" b="1" dirty="0">
              <a:solidFill>
                <a:srgbClr val="FF0000"/>
              </a:solidFill>
              <a:ea typeface="Calibri"/>
              <a:cs typeface="Arial"/>
            </a:endParaRPr>
          </a:p>
          <a:p>
            <a:endParaRPr lang="en-US" b="1" dirty="0">
              <a:solidFill>
                <a:srgbClr val="FF0000"/>
              </a:solidFill>
            </a:endParaRPr>
          </a:p>
        </p:txBody>
      </p:sp>
      <p:sp>
        <p:nvSpPr>
          <p:cNvPr id="4" name="عنوان 1"/>
          <p:cNvSpPr>
            <a:spLocks noGrp="1"/>
          </p:cNvSpPr>
          <p:nvPr>
            <p:ph type="title"/>
          </p:nvPr>
        </p:nvSpPr>
        <p:spPr>
          <a:xfrm>
            <a:off x="0" y="0"/>
            <a:ext cx="9144000" cy="609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latin typeface="Times New Roman" panose="02020603050405020304" pitchFamily="18" charset="0"/>
                <a:cs typeface="Times New Roman" panose="02020603050405020304" pitchFamily="18" charset="0"/>
              </a:rPr>
              <a:t>Regulation of  blood pressure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6716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47</Words>
  <Application>Microsoft Office PowerPoint</Application>
  <PresentationFormat>عرض على الشاشة (3:4)‏</PresentationFormat>
  <Paragraphs>32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Blood regulation</vt:lpstr>
      <vt:lpstr>Blood pressure </vt:lpstr>
      <vt:lpstr>hypotension&amp; Hypertension</vt:lpstr>
      <vt:lpstr> Mean arterial pressure </vt:lpstr>
      <vt:lpstr>Mean systemic pressure </vt:lpstr>
      <vt:lpstr>Regulation of  blood pressure</vt:lpstr>
      <vt:lpstr>Regulation of  blood pressure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pressure </dc:title>
  <dc:creator>Dr wasfi</dc:creator>
  <cp:lastModifiedBy>Dr wasfi</cp:lastModifiedBy>
  <cp:revision>7</cp:revision>
  <dcterms:created xsi:type="dcterms:W3CDTF">2018-04-11T19:43:00Z</dcterms:created>
  <dcterms:modified xsi:type="dcterms:W3CDTF">2018-04-11T20:37:03Z</dcterms:modified>
</cp:coreProperties>
</file>